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79" r:id="rId4"/>
    <p:sldId id="258" r:id="rId5"/>
    <p:sldId id="260" r:id="rId6"/>
    <p:sldId id="282" r:id="rId7"/>
    <p:sldId id="283" r:id="rId8"/>
    <p:sldId id="261" r:id="rId9"/>
    <p:sldId id="284" r:id="rId10"/>
    <p:sldId id="280" r:id="rId11"/>
    <p:sldId id="281" r:id="rId12"/>
    <p:sldId id="285" r:id="rId13"/>
    <p:sldId id="286" r:id="rId14"/>
    <p:sldId id="287" r:id="rId15"/>
    <p:sldId id="288" r:id="rId16"/>
    <p:sldId id="262" r:id="rId17"/>
    <p:sldId id="263" r:id="rId18"/>
  </p:sldIdLst>
  <p:sldSz cx="9144000" cy="6858000" type="screen4x3"/>
  <p:notesSz cx="6858000" cy="9144000"/>
  <p:custDataLst>
    <p:tags r:id="rId20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2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2E4E3-1C20-49D1-BB17-3AF2E8BFDBE0}" type="datetimeFigureOut">
              <a:rPr lang="zh-TW" altLang="en-US" smtClean="0"/>
              <a:pPr/>
              <a:t>2013/1/8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D6F9C-9039-4320-98F3-E709216B510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取自 </a:t>
            </a:r>
            <a:r>
              <a:rPr lang="en-US" altLang="zh-TW" dirty="0" smtClean="0"/>
              <a:t>http://140.129.19.123/slides/CHWei_20110801.ppt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D6F9C-9039-4320-98F3-E709216B5106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取自 </a:t>
            </a:r>
            <a:r>
              <a:rPr lang="en-US" altLang="zh-TW" dirty="0" smtClean="0"/>
              <a:t>http://140.129.19.123/slides/CHWei_20110801.ppt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D6F9C-9039-4320-98F3-E709216B5106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取自 </a:t>
            </a:r>
            <a:r>
              <a:rPr lang="en-US" altLang="zh-TW" dirty="0" smtClean="0"/>
              <a:t>http://140.129.19.123/slides/CHWei_20110801.ppt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D6F9C-9039-4320-98F3-E709216B5106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1v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132857"/>
            <a:ext cx="7772400" cy="1512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19898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766863-B147-43D1-A150-9045CAAB9C56}" type="datetimeFigureOut">
              <a:rPr lang="zh-TW" altLang="en-US" smtClean="0"/>
              <a:pPr/>
              <a:t>2013/1/8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3B6AF-DA0A-4984-B47F-FF4517963F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1">
          <a:blip r:embed="rId2" cstate="print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2v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200000"/>
              <a:buFontTx/>
              <a:buBlip>
                <a:blip r:embed="rId4"/>
              </a:buBlip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766863-B147-43D1-A150-9045CAAB9C56}" type="datetimeFigureOut">
              <a:rPr lang="zh-TW" altLang="en-US" smtClean="0"/>
              <a:pPr/>
              <a:t>2013/1/8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3B6AF-DA0A-4984-B47F-FF4517963F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1">
          <a:blip r:embed="rId2" cstate="print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4v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766863-B147-43D1-A150-9045CAAB9C56}" type="datetimeFigureOut">
              <a:rPr lang="zh-TW" altLang="en-US" smtClean="0"/>
              <a:pPr/>
              <a:t>2013/1/8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3B6AF-DA0A-4984-B47F-FF4517963F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3v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6863-B147-43D1-A150-9045CAAB9C56}" type="datetimeFigureOut">
              <a:rPr lang="zh-TW" altLang="en-US" smtClean="0"/>
              <a:pPr/>
              <a:t>2013/1/8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B6AF-DA0A-4984-B47F-FF4517963F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446770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F9766863-B147-43D1-A150-9045CAAB9C56}" type="datetimeFigureOut">
              <a:rPr lang="zh-TW" altLang="en-US" smtClean="0"/>
              <a:pPr/>
              <a:t>2013/1/8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2D33B6AF-DA0A-4984-B47F-FF4517963F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amarino-toolkit.net/index.php/docs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rct=j&amp;q=&amp;esrc=s&amp;source=web&amp;cd=1&amp;cad=rja&amp;ved=0CDoQFjAA&amp;url=http%3A%2F%2Fstudents.sabanciuniv.edu%2F~kamer%2FMagitact%2FReferences%2FAmarino.pdf&amp;ei=YzTsUObDOo3HlAXjnYAQ&amp;usg=AFQjCNGLAp1Br4819kTZerULd5s_0ddWmA&amp;sig2=ex1nVHMfDiKY9" TargetMode="External"/><Relationship Id="rId2" Type="http://schemas.openxmlformats.org/officeDocument/2006/relationships/hyperlink" Target="CHWei_20110801.pp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youtube.com/watch?NR=1&amp;feature=fvwp&amp;v=zkmz5helte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uinodroid.com/hom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youtube.com/watch?feature=player_embedded&amp;v=jwvkJVUEC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www.youtube.com/watch?v=XEe3dYBj7R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youtube.com/watch?v=Uhzg4uAzLQ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hci.comp.nus.edu.sg/projects/cat/index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rino-toolkit.net/" TargetMode="External"/><Relationship Id="rId2" Type="http://schemas.openxmlformats.org/officeDocument/2006/relationships/hyperlink" Target="http://developer.android.com/guide/topics/usb/adk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mazon.com/Arduino-Android-Projects-Evil-Genius/dp/007177596X" TargetMode="External"/><Relationship Id="rId4" Type="http://schemas.openxmlformats.org/officeDocument/2006/relationships/hyperlink" Target="http://jdesbonnet.blogspot.com/2011/05/arduino-to-android-io-on-cheap-aka-poor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youtube.com/watch?v=s7szcpXf2r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crochip.com/android" TargetMode="External"/><Relationship Id="rId3" Type="http://schemas.openxmlformats.org/officeDocument/2006/relationships/hyperlink" Target="http://store.arduino.cc/eu/index.php?main_page=product_info&amp;cPath=11_12&amp;products_id=144" TargetMode="External"/><Relationship Id="rId7" Type="http://schemas.openxmlformats.org/officeDocument/2006/relationships/hyperlink" Target="http://mbed.org/cookbook/mbed-with-Android-ADK" TargetMode="External"/><Relationship Id="rId12" Type="http://schemas.openxmlformats.org/officeDocument/2006/relationships/hyperlink" Target="http://www.sparkfun.com/products/10748" TargetMode="External"/><Relationship Id="rId2" Type="http://schemas.openxmlformats.org/officeDocument/2006/relationships/hyperlink" Target="http://store.arduino.cc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bed.org/order/" TargetMode="External"/><Relationship Id="rId11" Type="http://schemas.openxmlformats.org/officeDocument/2006/relationships/hyperlink" Target="http://www.seeedstudio.com/depot/seeeduino-adk-main-board-p-846.html" TargetMode="External"/><Relationship Id="rId5" Type="http://schemas.openxmlformats.org/officeDocument/2006/relationships/hyperlink" Target="https://store.diydrones.com/ProductDetails.asp?ProductCode=BR-PhoneDrone" TargetMode="External"/><Relationship Id="rId10" Type="http://schemas.openxmlformats.org/officeDocument/2006/relationships/hyperlink" Target="http://www.rt-net.jp/shop/index.php?main_page=product_info&amp;cPath=3_4&amp;products_id=1" TargetMode="External"/><Relationship Id="rId4" Type="http://schemas.openxmlformats.org/officeDocument/2006/relationships/hyperlink" Target="http://store.arduino.cc/ww/index.php?main_page=product_info&amp;cPath=11_12&amp;products_id=144" TargetMode="External"/><Relationship Id="rId9" Type="http://schemas.openxmlformats.org/officeDocument/2006/relationships/hyperlink" Target="http://shop.moderndevice.com/products/freeduino-usb-host-boar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chinatimes.com/tomsun/archive/2011/05/26/694673.html" TargetMode="External"/><Relationship Id="rId2" Type="http://schemas.openxmlformats.org/officeDocument/2006/relationships/hyperlink" Target="http://developer.android.com/guide/topics/usb/adk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ructables.com/id/DIY-Android-Ball-Maze-An-Introduction-to-the-And/?ALLSTEP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hlt.media.mit.edu/" TargetMode="External"/><Relationship Id="rId2" Type="http://schemas.openxmlformats.org/officeDocument/2006/relationships/hyperlink" Target="http://www.amarino-toolkit.ne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人機介面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err="1" smtClean="0"/>
              <a:t>Arduino</a:t>
            </a:r>
            <a:r>
              <a:rPr lang="en-US" altLang="zh-TW" dirty="0" smtClean="0"/>
              <a:t> + Android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授課教師</a:t>
            </a:r>
            <a:r>
              <a:rPr lang="en-US" altLang="zh-TW" dirty="0" smtClean="0"/>
              <a:t>: </a:t>
            </a:r>
          </a:p>
          <a:p>
            <a:r>
              <a:rPr lang="zh-TW" altLang="en-US" dirty="0" smtClean="0"/>
              <a:t>開課單位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/>
          <a:lstStyle/>
          <a:p>
            <a:r>
              <a:rPr lang="en-US" altLang="zh-TW" dirty="0" err="1" smtClean="0">
                <a:hlinkClick r:id="rId2"/>
              </a:rPr>
              <a:t>Amarino</a:t>
            </a:r>
            <a:r>
              <a:rPr lang="en-US" altLang="zh-TW" dirty="0" smtClean="0">
                <a:hlinkClick r:id="rId2"/>
              </a:rPr>
              <a:t> Documentation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855297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Amarino</a:t>
            </a:r>
            <a:r>
              <a:rPr lang="zh-TW" altLang="en-US" dirty="0" smtClean="0"/>
              <a:t> </a:t>
            </a:r>
            <a:r>
              <a:rPr lang="en-US" altLang="zh-TW" dirty="0" smtClean="0"/>
              <a:t>Presentation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>
                <a:hlinkClick r:id="rId2" action="ppaction://hlinkpres?slideindex=1&amp;slidetitle="/>
              </a:rPr>
              <a:t>Amarino</a:t>
            </a:r>
            <a:r>
              <a:rPr lang="en-US" altLang="zh-TW" dirty="0" smtClean="0">
                <a:hlinkClick r:id="rId2" action="ppaction://hlinkpres?slideindex=1&amp;slidetitle="/>
              </a:rPr>
              <a:t>: a toolkit for the rapid prototyping of mobile ubiquitous </a:t>
            </a:r>
            <a:r>
              <a:rPr lang="en-US" altLang="zh-TW" dirty="0" smtClean="0">
                <a:hlinkClick r:id="rId2" action="ppaction://hlinkpres?slideindex=1&amp;slidetitle="/>
              </a:rPr>
              <a:t>computing</a:t>
            </a:r>
            <a:endParaRPr lang="en-US" altLang="zh-TW" dirty="0" smtClean="0"/>
          </a:p>
          <a:p>
            <a:r>
              <a:rPr lang="en-US" altLang="zh-TW" dirty="0" smtClean="0">
                <a:hlinkClick r:id="rId3"/>
              </a:rPr>
              <a:t>Master Thesis</a:t>
            </a:r>
            <a:endParaRPr lang="zh-TW" altLang="en-US" dirty="0"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/>
          <a:p>
            <a:r>
              <a:rPr lang="zh-TW" altLang="en-US" dirty="0" smtClean="0"/>
              <a:t>示意圖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132856"/>
            <a:ext cx="54133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5"/>
          <p:cNvSpPr>
            <a:spLocks noChangeArrowheads="1"/>
          </p:cNvSpPr>
          <p:nvPr/>
        </p:nvSpPr>
        <p:spPr bwMode="auto">
          <a:xfrm>
            <a:off x="336972" y="4993531"/>
            <a:ext cx="14605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/>
              <a:t>Amarino</a:t>
            </a:r>
            <a:endParaRPr lang="zh-TW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6817147" y="5064969"/>
            <a:ext cx="2117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/>
              <a:t>MeetAndroid</a:t>
            </a:r>
            <a:endParaRPr lang="zh-TW" alt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2960" y="3933081"/>
            <a:ext cx="539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/>
          <a:lstStyle/>
          <a:p>
            <a:r>
              <a:rPr lang="en-US" altLang="zh-TW" dirty="0" err="1" smtClean="0"/>
              <a:t>Amarino</a:t>
            </a:r>
            <a:r>
              <a:rPr lang="en-US" altLang="zh-TW" dirty="0" smtClean="0"/>
              <a:t> </a:t>
            </a:r>
            <a:r>
              <a:rPr lang="zh-TW" altLang="en-US" dirty="0" smtClean="0"/>
              <a:t>函式庫內建 </a:t>
            </a:r>
            <a:r>
              <a:rPr lang="en-US" altLang="zh-TW" dirty="0" smtClean="0"/>
              <a:t>Event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84784"/>
            <a:ext cx="6098129" cy="486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架構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b="9328"/>
          <a:stretch>
            <a:fillRect/>
          </a:stretch>
        </p:blipFill>
        <p:spPr bwMode="auto">
          <a:xfrm>
            <a:off x="1835696" y="1412776"/>
            <a:ext cx="5330825" cy="489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en-US" altLang="zh-TW" dirty="0" smtClean="0"/>
              <a:t>Android</a:t>
            </a:r>
            <a:r>
              <a:rPr lang="zh-TW" altLang="en-US" dirty="0" smtClean="0"/>
              <a:t>與 </a:t>
            </a:r>
            <a:r>
              <a:rPr lang="en-US" altLang="zh-TW" dirty="0" err="1" smtClean="0"/>
              <a:t>Arduino</a:t>
            </a:r>
            <a:r>
              <a:rPr lang="en-US" altLang="zh-TW" dirty="0" smtClean="0"/>
              <a:t> </a:t>
            </a:r>
            <a:r>
              <a:rPr lang="zh-TW" altLang="en-US" dirty="0" smtClean="0"/>
              <a:t>間資料傳輸</a:t>
            </a:r>
            <a:endParaRPr lang="zh-TW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b="11780"/>
          <a:stretch>
            <a:fillRect/>
          </a:stretch>
        </p:blipFill>
        <p:spPr bwMode="auto">
          <a:xfrm>
            <a:off x="1187624" y="1484784"/>
            <a:ext cx="678047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Amarino</a:t>
            </a:r>
            <a:r>
              <a:rPr lang="en-US" altLang="zh-TW" dirty="0" smtClean="0"/>
              <a:t>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z="2400" dirty="0" smtClean="0"/>
          </a:p>
        </p:txBody>
      </p:sp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060848"/>
            <a:ext cx="61150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/>
          <a:lstStyle/>
          <a:p>
            <a:r>
              <a:rPr lang="en-US" altLang="zh-TW" dirty="0" err="1" smtClean="0"/>
              <a:t>Arduino</a:t>
            </a:r>
            <a:r>
              <a:rPr lang="en-US" altLang="zh-TW" dirty="0" smtClean="0"/>
              <a:t> + Android Projects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>
                <a:hlinkClick r:id="rId2"/>
              </a:rPr>
              <a:t>Book site: http://www.duinodroid.com/home</a:t>
            </a:r>
            <a:endParaRPr lang="en-US" altLang="zh-TW" sz="26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Arduino</a:t>
            </a:r>
            <a:r>
              <a:rPr lang="en-US" altLang="zh-TW" dirty="0" smtClean="0"/>
              <a:t> + Android </a:t>
            </a:r>
            <a:r>
              <a:rPr lang="zh-TW" altLang="en-US" dirty="0" smtClean="0"/>
              <a:t>應用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600" dirty="0" err="1" smtClean="0"/>
              <a:t>Arduino</a:t>
            </a:r>
            <a:r>
              <a:rPr lang="en-US" altLang="zh-TW" sz="2600" dirty="0" smtClean="0"/>
              <a:t>:</a:t>
            </a:r>
            <a:r>
              <a:rPr lang="zh-TW" altLang="en-US" sz="2800" dirty="0" smtClean="0"/>
              <a:t>簡單易用的開放源碼電子原型平台（</a:t>
            </a:r>
            <a:r>
              <a:rPr lang="en-US" altLang="zh-TW" sz="2800" dirty="0" smtClean="0"/>
              <a:t>electronics prototyping platform</a:t>
            </a:r>
            <a:r>
              <a:rPr lang="zh-TW" altLang="en-US" sz="2800" dirty="0" smtClean="0"/>
              <a:t>）</a:t>
            </a:r>
            <a:endParaRPr lang="en-US" altLang="zh-TW" sz="2800" dirty="0" smtClean="0"/>
          </a:p>
          <a:p>
            <a:r>
              <a:rPr lang="en-US" altLang="zh-TW" sz="2600" dirty="0" smtClean="0"/>
              <a:t>Android: </a:t>
            </a:r>
            <a:r>
              <a:rPr lang="zh-TW" altLang="en-US" sz="2600" dirty="0" smtClean="0"/>
              <a:t>相當受歡迎的</a:t>
            </a:r>
            <a:r>
              <a:rPr lang="zh-TW" altLang="en-US" sz="2800" dirty="0" smtClean="0"/>
              <a:t>行動裝置作業系統平台</a:t>
            </a:r>
            <a:endParaRPr lang="en-US" altLang="zh-TW" sz="2800" dirty="0" smtClean="0"/>
          </a:p>
          <a:p>
            <a:r>
              <a:rPr lang="zh-TW" altLang="en-US" sz="2600" dirty="0" smtClean="0"/>
              <a:t>兩者相遇，可以創造哪些可能的應用</a:t>
            </a:r>
            <a:r>
              <a:rPr lang="en-US" altLang="zh-TW" sz="2600" dirty="0" smtClean="0"/>
              <a:t>?</a:t>
            </a:r>
          </a:p>
          <a:p>
            <a:endParaRPr lang="en-US" altLang="zh-TW" sz="2600" dirty="0" smtClean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933056"/>
            <a:ext cx="3888432" cy="243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933056"/>
            <a:ext cx="3979341" cy="242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更多應用案例</a:t>
            </a:r>
            <a:endParaRPr lang="zh-TW" altLang="en-US" dirty="0"/>
          </a:p>
        </p:txBody>
      </p:sp>
      <p:pic>
        <p:nvPicPr>
          <p:cNvPr id="5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426494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>
            <a:hlinkClick r:id="rId4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105099"/>
            <a:ext cx="4339977" cy="245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溝通方案</a:t>
            </a:r>
            <a:endParaRPr lang="en-US" altLang="zh-TW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 smtClean="0">
                <a:hlinkClick r:id="rId2"/>
              </a:rPr>
              <a:t>使用 </a:t>
            </a:r>
            <a:r>
              <a:rPr lang="en-US" altLang="zh-TW" sz="2800" dirty="0" smtClean="0">
                <a:hlinkClick r:id="rId2"/>
              </a:rPr>
              <a:t>Android ADK: Android Open Accessory Development Kit</a:t>
            </a:r>
            <a:endParaRPr lang="en-US" altLang="zh-TW" sz="2800" dirty="0" smtClean="0"/>
          </a:p>
          <a:p>
            <a:r>
              <a:rPr lang="zh-TW" altLang="en-US" sz="2800" dirty="0" smtClean="0"/>
              <a:t>透過藍芽通訊作雙向溝通 </a:t>
            </a:r>
            <a:r>
              <a:rPr lang="en-US" altLang="zh-TW" sz="2800" dirty="0" err="1" smtClean="0"/>
              <a:t>Amarino</a:t>
            </a:r>
            <a:r>
              <a:rPr lang="en-US" altLang="zh-TW" sz="2800" dirty="0" smtClean="0"/>
              <a:t>: </a:t>
            </a:r>
            <a:r>
              <a:rPr lang="en-US" altLang="zh-TW" sz="2800" dirty="0" smtClean="0">
                <a:hlinkClick r:id="rId3"/>
              </a:rPr>
              <a:t>http://www.amarino-toolkit.net/ </a:t>
            </a:r>
            <a:endParaRPr lang="en-US" altLang="zh-TW" sz="2800" dirty="0" smtClean="0"/>
          </a:p>
          <a:p>
            <a:r>
              <a:rPr lang="en-US" altLang="zh-TW" sz="2800" dirty="0" smtClean="0"/>
              <a:t>Build your own solution:</a:t>
            </a:r>
          </a:p>
          <a:p>
            <a:pPr lvl="1"/>
            <a:r>
              <a:rPr lang="en-US" altLang="zh-TW" sz="2000" dirty="0" smtClean="0">
                <a:hlinkClick r:id="rId4"/>
              </a:rPr>
              <a:t>http://jdesbonnet.blogspot.com/2011/05/arduino-to-android-io-on-cheap-aka-poor.html</a:t>
            </a:r>
            <a:endParaRPr lang="en-US" altLang="zh-TW" sz="2000" dirty="0" smtClean="0"/>
          </a:p>
          <a:p>
            <a:pPr lvl="1"/>
            <a:r>
              <a:rPr lang="en-US" altLang="zh-TW" sz="2000" dirty="0" err="1" smtClean="0">
                <a:hlinkClick r:id="rId5"/>
              </a:rPr>
              <a:t>Arduino</a:t>
            </a:r>
            <a:r>
              <a:rPr lang="en-US" altLang="zh-TW" sz="2000" dirty="0" smtClean="0">
                <a:hlinkClick r:id="rId5"/>
              </a:rPr>
              <a:t> + Android Projects for the evil genius</a:t>
            </a:r>
            <a:endParaRPr lang="en-US" altLang="zh-TW" sz="2000" dirty="0" smtClean="0"/>
          </a:p>
          <a:p>
            <a:endParaRPr lang="zh-TW" altLang="en-US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Google I/O 2011</a:t>
            </a:r>
            <a:r>
              <a:rPr lang="zh-TW" altLang="en-US" dirty="0" smtClean="0"/>
              <a:t> </a:t>
            </a:r>
            <a:r>
              <a:rPr lang="en-US" altLang="zh-TW" dirty="0" smtClean="0"/>
              <a:t>Video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Introducing Android Open Accessory API and Development Kit (ADK)</a:t>
            </a:r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9" y="2685666"/>
            <a:ext cx="5472608" cy="366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ADK</a:t>
            </a:r>
            <a:r>
              <a:rPr lang="zh-TW" altLang="en-US" dirty="0" smtClean="0"/>
              <a:t> 相容開發板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1800" dirty="0" smtClean="0"/>
              <a:t>The </a:t>
            </a:r>
            <a:r>
              <a:rPr lang="en-US" altLang="zh-TW" sz="1800" dirty="0" err="1" smtClean="0">
                <a:hlinkClick r:id="rId2"/>
              </a:rPr>
              <a:t>Arduino</a:t>
            </a:r>
            <a:r>
              <a:rPr lang="en-US" altLang="zh-TW" sz="1800" dirty="0" smtClean="0">
                <a:hlinkClick r:id="rId2"/>
              </a:rPr>
              <a:t> Store</a:t>
            </a:r>
            <a:r>
              <a:rPr lang="en-US" altLang="zh-TW" sz="1800" dirty="0" smtClean="0"/>
              <a:t> provides the </a:t>
            </a:r>
            <a:r>
              <a:rPr lang="en-US" altLang="zh-TW" sz="1800" dirty="0" err="1" smtClean="0"/>
              <a:t>Arduino</a:t>
            </a:r>
            <a:r>
              <a:rPr lang="en-US" altLang="zh-TW" sz="1800" dirty="0" smtClean="0"/>
              <a:t> Mega ADK (in </a:t>
            </a:r>
            <a:r>
              <a:rPr lang="en-US" altLang="zh-TW" sz="1800" dirty="0" smtClean="0">
                <a:hlinkClick r:id="rId3"/>
              </a:rPr>
              <a:t>EU nations</a:t>
            </a:r>
            <a:r>
              <a:rPr lang="en-US" altLang="zh-TW" sz="1800" dirty="0" smtClean="0"/>
              <a:t> or </a:t>
            </a:r>
            <a:r>
              <a:rPr lang="en-US" altLang="zh-TW" sz="1800" dirty="0" smtClean="0">
                <a:hlinkClick r:id="rId4"/>
              </a:rPr>
              <a:t>non-EU nations</a:t>
            </a:r>
            <a:r>
              <a:rPr lang="en-US" altLang="zh-TW" sz="1800" dirty="0" smtClean="0"/>
              <a:t>) that is based on the ATmega2560 and supports the ADK firmware.</a:t>
            </a:r>
          </a:p>
          <a:p>
            <a:r>
              <a:rPr lang="en-US" altLang="zh-TW" sz="1800" dirty="0" smtClean="0">
                <a:hlinkClick r:id="rId5"/>
              </a:rPr>
              <a:t>DIY Drones</a:t>
            </a:r>
            <a:r>
              <a:rPr lang="en-US" altLang="zh-TW" sz="1800" dirty="0" smtClean="0"/>
              <a:t> provides an </a:t>
            </a:r>
            <a:r>
              <a:rPr lang="en-US" altLang="zh-TW" sz="1800" dirty="0" err="1" smtClean="0"/>
              <a:t>Arduino</a:t>
            </a:r>
            <a:r>
              <a:rPr lang="en-US" altLang="zh-TW" sz="1800" dirty="0" smtClean="0"/>
              <a:t>-compatible board geared towards RC (radio controlled) and UAV (unmanned aerial vehicle) enthusiasts.</a:t>
            </a:r>
          </a:p>
          <a:p>
            <a:r>
              <a:rPr lang="en-US" altLang="zh-TW" sz="1800" dirty="0" err="1" smtClean="0">
                <a:hlinkClick r:id="rId6"/>
              </a:rPr>
              <a:t>mbed</a:t>
            </a:r>
            <a:r>
              <a:rPr lang="en-US" altLang="zh-TW" sz="1800" dirty="0" smtClean="0"/>
              <a:t> provides a microcontroller and a library to develop accessories that support the Android accessory protocol. For more information, see </a:t>
            </a:r>
            <a:r>
              <a:rPr lang="en-US" altLang="zh-TW" sz="1800" dirty="0" err="1" smtClean="0">
                <a:hlinkClick r:id="rId7"/>
              </a:rPr>
              <a:t>mbed</a:t>
            </a:r>
            <a:r>
              <a:rPr lang="en-US" altLang="zh-TW" sz="1800" dirty="0" smtClean="0">
                <a:hlinkClick r:id="rId7"/>
              </a:rPr>
              <a:t> with the Android ADK</a:t>
            </a:r>
            <a:r>
              <a:rPr lang="en-US" altLang="zh-TW" sz="1800" dirty="0" smtClean="0"/>
              <a:t>.</a:t>
            </a:r>
          </a:p>
          <a:p>
            <a:r>
              <a:rPr lang="en-US" altLang="zh-TW" sz="1800" dirty="0" smtClean="0">
                <a:hlinkClick r:id="rId8"/>
              </a:rPr>
              <a:t>Microchip</a:t>
            </a:r>
            <a:r>
              <a:rPr lang="en-US" altLang="zh-TW" sz="1800" dirty="0" smtClean="0"/>
              <a:t> provides a PIC based USB microcontroller board.</a:t>
            </a:r>
          </a:p>
          <a:p>
            <a:r>
              <a:rPr lang="en-US" altLang="zh-TW" sz="1800" dirty="0" smtClean="0">
                <a:hlinkClick r:id="rId9"/>
              </a:rPr>
              <a:t>Modern Device</a:t>
            </a:r>
            <a:r>
              <a:rPr lang="en-US" altLang="zh-TW" sz="1800" dirty="0" smtClean="0"/>
              <a:t> provides an </a:t>
            </a:r>
            <a:r>
              <a:rPr lang="en-US" altLang="zh-TW" sz="1800" dirty="0" err="1" smtClean="0"/>
              <a:t>Arduino</a:t>
            </a:r>
            <a:r>
              <a:rPr lang="en-US" altLang="zh-TW" sz="1800" dirty="0" smtClean="0"/>
              <a:t>-compatible board that supports the ADK firmware.</a:t>
            </a:r>
          </a:p>
          <a:p>
            <a:r>
              <a:rPr lang="en-US" altLang="zh-TW" sz="1800" dirty="0" smtClean="0">
                <a:hlinkClick r:id="rId10"/>
              </a:rPr>
              <a:t>RT Corp</a:t>
            </a:r>
            <a:r>
              <a:rPr lang="en-US" altLang="zh-TW" sz="1800" dirty="0" smtClean="0"/>
              <a:t> provides an </a:t>
            </a:r>
            <a:r>
              <a:rPr lang="en-US" altLang="zh-TW" sz="1800" dirty="0" err="1" smtClean="0"/>
              <a:t>Arduino</a:t>
            </a:r>
            <a:r>
              <a:rPr lang="en-US" altLang="zh-TW" sz="1800" dirty="0" smtClean="0"/>
              <a:t>-compatible board based on the Android ADK board design.</a:t>
            </a:r>
          </a:p>
          <a:p>
            <a:r>
              <a:rPr lang="en-US" altLang="zh-TW" sz="1800" dirty="0" err="1" smtClean="0">
                <a:hlinkClick r:id="rId11"/>
              </a:rPr>
              <a:t>Seeed</a:t>
            </a:r>
            <a:r>
              <a:rPr lang="en-US" altLang="zh-TW" sz="1800" dirty="0" smtClean="0">
                <a:hlinkClick r:id="rId11"/>
              </a:rPr>
              <a:t> Studio</a:t>
            </a:r>
            <a:r>
              <a:rPr lang="en-US" altLang="zh-TW" sz="1800" dirty="0" smtClean="0"/>
              <a:t> provides an </a:t>
            </a:r>
            <a:r>
              <a:rPr lang="en-US" altLang="zh-TW" sz="1800" dirty="0" err="1" smtClean="0"/>
              <a:t>Arduino</a:t>
            </a:r>
            <a:r>
              <a:rPr lang="en-US" altLang="zh-TW" sz="1800" dirty="0" smtClean="0"/>
              <a:t>-compatible board that supports the ADK firmware.</a:t>
            </a:r>
          </a:p>
          <a:p>
            <a:r>
              <a:rPr lang="en-US" altLang="zh-TW" sz="1800" dirty="0" err="1" smtClean="0">
                <a:hlinkClick r:id="rId12"/>
              </a:rPr>
              <a:t>SparkFun</a:t>
            </a:r>
            <a:r>
              <a:rPr lang="en-US" altLang="zh-TW" sz="1800" dirty="0" err="1" smtClean="0"/>
              <a:t>'s</a:t>
            </a:r>
            <a:r>
              <a:rPr lang="en-US" altLang="zh-TW" sz="1800" dirty="0" smtClean="0"/>
              <a:t> IOIO board now has beta support for the ADK firmware.</a:t>
            </a:r>
          </a:p>
          <a:p>
            <a:endParaRPr lang="zh-TW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相關文件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2"/>
              </a:rPr>
              <a:t>Android developers </a:t>
            </a:r>
            <a:r>
              <a:rPr lang="zh-TW" altLang="en-US" dirty="0" smtClean="0">
                <a:hlinkClick r:id="rId2"/>
              </a:rPr>
              <a:t>官方網站</a:t>
            </a:r>
            <a:endParaRPr lang="en-US" altLang="zh-TW" dirty="0" smtClean="0"/>
          </a:p>
          <a:p>
            <a:r>
              <a:rPr lang="en-US" altLang="zh-TW" dirty="0" smtClean="0">
                <a:hlinkClick r:id="rId3"/>
              </a:rPr>
              <a:t>Android </a:t>
            </a:r>
            <a:r>
              <a:rPr lang="zh-TW" altLang="en-US" dirty="0" smtClean="0">
                <a:hlinkClick r:id="rId3"/>
              </a:rPr>
              <a:t>課程 </a:t>
            </a:r>
            <a:r>
              <a:rPr lang="en-US" altLang="zh-TW" dirty="0" smtClean="0"/>
              <a:t>(</a:t>
            </a:r>
            <a:r>
              <a:rPr lang="zh-TW" altLang="en-US" dirty="0" smtClean="0"/>
              <a:t>中文</a:t>
            </a:r>
            <a:r>
              <a:rPr lang="zh-TW" altLang="en-US" dirty="0" smtClean="0"/>
              <a:t>教學</a:t>
            </a:r>
            <a:r>
              <a:rPr lang="en-US" altLang="zh-TW" dirty="0" smtClean="0"/>
              <a:t>:</a:t>
            </a:r>
            <a:r>
              <a:rPr lang="zh-TW" altLang="en-US" dirty="0" smtClean="0"/>
              <a:t>關於</a:t>
            </a:r>
            <a:r>
              <a:rPr lang="en-US" altLang="zh-TW" dirty="0" smtClean="0"/>
              <a:t>ADK</a:t>
            </a:r>
            <a:r>
              <a:rPr lang="zh-TW" altLang="en-US" dirty="0" smtClean="0"/>
              <a:t>部分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/>
          <a:lstStyle/>
          <a:p>
            <a:r>
              <a:rPr lang="zh-TW" altLang="en-US" dirty="0" smtClean="0"/>
              <a:t>完整案例說明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DIY Android Ball Maze</a:t>
            </a:r>
            <a:endParaRPr lang="en-US" altLang="zh-TW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92896"/>
            <a:ext cx="5112568" cy="382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755576" y="1484784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hlinkClick r:id="rId3"/>
              </a:rPr>
              <a:t>http://www.instructables.com/id/DIY-Android-Ball-Maze-An-Introduction-to-the-And/?ALLSTEPS</a:t>
            </a:r>
            <a:endParaRPr lang="zh-TW" alt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Amarino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u="sng" dirty="0" err="1" smtClean="0">
                <a:hlinkClick r:id="rId2"/>
              </a:rPr>
              <a:t>Amarino</a:t>
            </a:r>
            <a:r>
              <a:rPr lang="zh-TW" altLang="en-US" sz="2800" dirty="0" smtClean="0"/>
              <a:t>是</a:t>
            </a:r>
            <a:r>
              <a:rPr lang="en-US" altLang="zh-TW" sz="2800" dirty="0" smtClean="0"/>
              <a:t>MIT </a:t>
            </a:r>
            <a:r>
              <a:rPr lang="en-US" altLang="zh-TW" sz="2800" u="sng" dirty="0" smtClean="0">
                <a:hlinkClick r:id="rId3"/>
              </a:rPr>
              <a:t>High-Low Tech</a:t>
            </a:r>
            <a:r>
              <a:rPr lang="zh-TW" altLang="en-US" sz="2800" dirty="0" smtClean="0"/>
              <a:t>小組的專案，取意</a:t>
            </a:r>
            <a:r>
              <a:rPr lang="en-US" altLang="zh-TW" sz="2800" dirty="0" smtClean="0"/>
              <a:t>Android meets </a:t>
            </a:r>
            <a:r>
              <a:rPr lang="en-US" altLang="zh-TW" sz="2800" dirty="0" err="1" smtClean="0"/>
              <a:t>Arduino</a:t>
            </a:r>
            <a:r>
              <a:rPr lang="zh-TW" altLang="en-US" sz="2800" dirty="0" smtClean="0"/>
              <a:t>，功能與</a:t>
            </a:r>
            <a:r>
              <a:rPr lang="en-US" altLang="zh-TW" sz="2800" dirty="0" smtClean="0"/>
              <a:t>Android-</a:t>
            </a:r>
            <a:r>
              <a:rPr lang="en-US" altLang="zh-TW" sz="2800" dirty="0" err="1" smtClean="0"/>
              <a:t>Firmata</a:t>
            </a:r>
            <a:r>
              <a:rPr lang="zh-TW" altLang="en-US" sz="2800" dirty="0" smtClean="0"/>
              <a:t>相同，但採用更簡單的協定。</a:t>
            </a:r>
            <a:r>
              <a:rPr lang="en-US" altLang="zh-TW" sz="2800" dirty="0" err="1" smtClean="0"/>
              <a:t>Amarino</a:t>
            </a:r>
            <a:r>
              <a:rPr lang="en-US" altLang="zh-TW" sz="2800" dirty="0" smtClean="0"/>
              <a:t> </a:t>
            </a:r>
            <a:r>
              <a:rPr lang="zh-TW" altLang="en-US" sz="2800" dirty="0" smtClean="0"/>
              <a:t>協定封包格式非常單純，只是把要傳輸的資料夾在一個 </a:t>
            </a:r>
            <a:r>
              <a:rPr lang="en-US" altLang="zh-TW" sz="2800" dirty="0" smtClean="0"/>
              <a:t>0×12 </a:t>
            </a:r>
            <a:r>
              <a:rPr lang="zh-TW" altLang="en-US" sz="2800" dirty="0" smtClean="0"/>
              <a:t>起始符號和 </a:t>
            </a:r>
            <a:r>
              <a:rPr lang="en-US" altLang="zh-TW" sz="2800" dirty="0" smtClean="0"/>
              <a:t>0×13 </a:t>
            </a:r>
            <a:r>
              <a:rPr lang="zh-TW" altLang="en-US" sz="2800" dirty="0" smtClean="0"/>
              <a:t>確認符號中間而已。</a:t>
            </a:r>
            <a:endParaRPr lang="en-US" altLang="zh-TW" sz="2800" dirty="0" smtClean="0"/>
          </a:p>
          <a:p>
            <a:r>
              <a:rPr lang="zh-TW" altLang="en-US" sz="2800" dirty="0" smtClean="0"/>
              <a:t>要開發 </a:t>
            </a:r>
            <a:r>
              <a:rPr lang="en-US" altLang="zh-TW" sz="2800" dirty="0" err="1" smtClean="0"/>
              <a:t>Amarino</a:t>
            </a:r>
            <a:r>
              <a:rPr lang="en-US" altLang="zh-TW" sz="2800" dirty="0" smtClean="0"/>
              <a:t> </a:t>
            </a:r>
            <a:r>
              <a:rPr lang="zh-TW" altLang="en-US" sz="2800" dirty="0" smtClean="0"/>
              <a:t>的互動應用，</a:t>
            </a:r>
            <a:r>
              <a:rPr lang="en-US" altLang="zh-TW" sz="2800" dirty="0" err="1" smtClean="0"/>
              <a:t>Arduino</a:t>
            </a:r>
            <a:r>
              <a:rPr lang="en-US" altLang="zh-TW" sz="2800" dirty="0" smtClean="0"/>
              <a:t> </a:t>
            </a:r>
            <a:r>
              <a:rPr lang="zh-TW" altLang="en-US" sz="2800" dirty="0" smtClean="0"/>
              <a:t>這端的程式要用 </a:t>
            </a:r>
            <a:r>
              <a:rPr lang="en-US" altLang="zh-TW" sz="2800" dirty="0" err="1" smtClean="0"/>
              <a:t>MeetAndroid</a:t>
            </a:r>
            <a:r>
              <a:rPr lang="en-US" altLang="zh-TW" sz="2800" dirty="0" smtClean="0"/>
              <a:t> </a:t>
            </a:r>
            <a:r>
              <a:rPr lang="zh-TW" altLang="en-US" sz="2800" dirty="0" smtClean="0"/>
              <a:t>函式庫，而 </a:t>
            </a:r>
            <a:r>
              <a:rPr lang="en-US" altLang="zh-TW" sz="2800" dirty="0" smtClean="0"/>
              <a:t>Android </a:t>
            </a:r>
            <a:r>
              <a:rPr lang="zh-TW" altLang="en-US" sz="2800" dirty="0" smtClean="0"/>
              <a:t>這端的程式則要使用 </a:t>
            </a:r>
            <a:r>
              <a:rPr lang="en-US" altLang="zh-TW" sz="2800" dirty="0" smtClean="0"/>
              <a:t>AmarinoLibrary.jar </a:t>
            </a:r>
            <a:r>
              <a:rPr lang="zh-TW" altLang="en-US" sz="2800" dirty="0" smtClean="0"/>
              <a:t>函式庫，這兩個函式庫都可以在 </a:t>
            </a:r>
            <a:r>
              <a:rPr lang="en-US" altLang="zh-TW" sz="2800" dirty="0" err="1" smtClean="0"/>
              <a:t>Amarino</a:t>
            </a:r>
            <a:r>
              <a:rPr lang="en-US" altLang="zh-TW" sz="2800" dirty="0" smtClean="0"/>
              <a:t> </a:t>
            </a:r>
            <a:r>
              <a:rPr lang="zh-TW" altLang="en-US" sz="2800" dirty="0" smtClean="0"/>
              <a:t>官網取得。</a:t>
            </a:r>
            <a:endParaRPr lang="zh-TW" altLang="en-US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47fad2980124742eb3a1b2ef6477a9279f5fc26"/>
</p:tagLst>
</file>

<file path=ppt/theme/theme1.xml><?xml version="1.0" encoding="utf-8"?>
<a:theme xmlns:a="http://schemas.openxmlformats.org/drawingml/2006/main" name="MOE10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MOE100</Template>
  <TotalTime>382</TotalTime>
  <Words>205</Words>
  <Application>Microsoft Office PowerPoint</Application>
  <PresentationFormat>如螢幕大小 (4:3)</PresentationFormat>
  <Paragraphs>52</Paragraphs>
  <Slides>17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MOE100</vt:lpstr>
      <vt:lpstr>人機介面 Arduino + Android</vt:lpstr>
      <vt:lpstr>Arduino + Android 應用</vt:lpstr>
      <vt:lpstr>更多應用案例</vt:lpstr>
      <vt:lpstr>溝通方案</vt:lpstr>
      <vt:lpstr>Google I/O 2011 Video</vt:lpstr>
      <vt:lpstr>ADK 相容開發板</vt:lpstr>
      <vt:lpstr>相關文件</vt:lpstr>
      <vt:lpstr>完整案例說明:  DIY Android Ball Maze</vt:lpstr>
      <vt:lpstr>Amarino</vt:lpstr>
      <vt:lpstr>Amarino Documentation</vt:lpstr>
      <vt:lpstr>Amarino Presentation </vt:lpstr>
      <vt:lpstr>示意圖</vt:lpstr>
      <vt:lpstr>Amarino 函式庫內建 Event</vt:lpstr>
      <vt:lpstr>架構</vt:lpstr>
      <vt:lpstr>Android與 Arduino 間資料傳輸</vt:lpstr>
      <vt:lpstr>Amarino Example</vt:lpstr>
      <vt:lpstr>Arduino + Android Projects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Computer Interaction: Arduino + Android</dc:title>
  <dc:creator>Wen-Hung Liao</dc:creator>
  <cp:lastModifiedBy>whliao</cp:lastModifiedBy>
  <cp:revision>55</cp:revision>
  <dcterms:created xsi:type="dcterms:W3CDTF">2011-11-13T14:25:09Z</dcterms:created>
  <dcterms:modified xsi:type="dcterms:W3CDTF">2013-01-08T15:01:53Z</dcterms:modified>
</cp:coreProperties>
</file>